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7" r:id="rId3"/>
    <p:sldId id="278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800199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Психология трудного поведения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Коррекция поведения и развитие личности учеников, демонстрирующих «плохое» поведение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888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97768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Шаг 4. </a:t>
            </a:r>
            <a:r>
              <a:rPr lang="ru-RU" sz="3600" dirty="0"/>
              <a:t>Разработка стратегии поддержки ученика для повышения </a:t>
            </a:r>
            <a:r>
              <a:rPr lang="ru-RU" sz="3600" dirty="0" smtClean="0"/>
              <a:t>его самоуважения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48880"/>
            <a:ext cx="8208912" cy="416592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Экстренное</a:t>
            </a:r>
            <a:r>
              <a:rPr lang="ru-RU" dirty="0"/>
              <a:t> </a:t>
            </a:r>
            <a:r>
              <a:rPr lang="ru-RU" dirty="0" err="1" smtClean="0"/>
              <a:t>педвоздействие</a:t>
            </a:r>
            <a:r>
              <a:rPr lang="ru-RU" dirty="0" smtClean="0"/>
              <a:t> </a:t>
            </a:r>
            <a:r>
              <a:rPr lang="ru-RU" dirty="0"/>
              <a:t>не может изменить характер поведения в целом. А </a:t>
            </a:r>
            <a:r>
              <a:rPr lang="ru-RU" dirty="0" smtClean="0"/>
              <a:t>вот выстроенная </a:t>
            </a:r>
            <a:r>
              <a:rPr lang="ru-RU" dirty="0"/>
              <a:t>стратегия поддержки — может. Стратегия повышения самоуважения строится на принципе </a:t>
            </a:r>
            <a:r>
              <a:rPr lang="ru-RU" dirty="0" smtClean="0"/>
              <a:t>замены неприемлемых </a:t>
            </a:r>
            <a:r>
              <a:rPr lang="ru-RU" dirty="0"/>
              <a:t>способов участия в школьной жизни более приемлемыми.</a:t>
            </a:r>
          </a:p>
          <a:p>
            <a:r>
              <a:rPr lang="ru-RU" dirty="0"/>
              <a:t>Поддерживающая, формирующая самоуважение ученика стратегия не </a:t>
            </a:r>
            <a:r>
              <a:rPr lang="ru-RU" dirty="0" smtClean="0"/>
              <a:t>требует специального времени. </a:t>
            </a:r>
            <a:r>
              <a:rPr lang="ru-RU" dirty="0"/>
              <a:t>К тому же для педагога это единственный способ хотя </a:t>
            </a:r>
            <a:r>
              <a:rPr lang="ru-RU" dirty="0" smtClean="0"/>
              <a:t>бы немного </a:t>
            </a:r>
            <a:r>
              <a:rPr lang="ru-RU" dirty="0"/>
              <a:t>улучшить отношения с учениками, которые его откровенно не любят.</a:t>
            </a:r>
          </a:p>
          <a:p>
            <a:r>
              <a:rPr lang="ru-RU" dirty="0"/>
              <a:t>Заменив свое традиционное поведение поддержкой, учитель изменяет </a:t>
            </a:r>
            <a:r>
              <a:rPr lang="ru-RU" dirty="0" smtClean="0"/>
              <a:t>свою установку </a:t>
            </a:r>
            <a:r>
              <a:rPr lang="ru-RU" dirty="0"/>
              <a:t>о отношению к ученику. Теперь он ожидает от ученика </a:t>
            </a:r>
            <a:r>
              <a:rPr lang="ru-RU" dirty="0" smtClean="0"/>
              <a:t>хороших поступков </a:t>
            </a:r>
            <a:r>
              <a:rPr lang="ru-RU" dirty="0"/>
              <a:t>и замечает его хорошие поступки. Поскольку отношение педагога </a:t>
            </a:r>
            <a:r>
              <a:rPr lang="ru-RU" dirty="0" smtClean="0"/>
              <a:t>к ученику </a:t>
            </a:r>
            <a:r>
              <a:rPr lang="ru-RU" dirty="0"/>
              <a:t>становится позитивным, меняется и отношение ученика к учителю.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436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451" y="332657"/>
            <a:ext cx="8069997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Шаг 5 </a:t>
            </a:r>
            <a:r>
              <a:rPr lang="ru-RU" sz="4000" dirty="0" smtClean="0"/>
              <a:t>Включение </a:t>
            </a:r>
            <a:r>
              <a:rPr lang="ru-RU" sz="4000" dirty="0"/>
              <a:t>родителей и коллег-педагогов в реализацию </a:t>
            </a:r>
            <a:r>
              <a:rPr lang="ru-RU" sz="4000" dirty="0" smtClean="0"/>
              <a:t>школьного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плана действий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19256" cy="547260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sz="3600" dirty="0" smtClean="0"/>
          </a:p>
          <a:p>
            <a:endParaRPr lang="ru-RU" sz="3600" dirty="0"/>
          </a:p>
          <a:p>
            <a:endParaRPr lang="ru-RU" sz="3800" dirty="0" smtClean="0"/>
          </a:p>
          <a:p>
            <a:endParaRPr lang="ru-RU" sz="3800" dirty="0"/>
          </a:p>
          <a:p>
            <a:endParaRPr lang="ru-RU" sz="3800" dirty="0" smtClean="0"/>
          </a:p>
          <a:p>
            <a:endParaRPr lang="ru-RU" sz="3800" dirty="0"/>
          </a:p>
          <a:p>
            <a:r>
              <a:rPr lang="ru-RU" sz="3800" dirty="0" smtClean="0"/>
              <a:t>Разработка </a:t>
            </a:r>
            <a:r>
              <a:rPr lang="ru-RU" sz="3800" dirty="0"/>
              <a:t>ШПД для построения </a:t>
            </a:r>
            <a:r>
              <a:rPr lang="ru-RU" sz="3800" dirty="0" smtClean="0"/>
              <a:t>конструктивных взаимоотношений </a:t>
            </a:r>
            <a:r>
              <a:rPr lang="ru-RU" sz="3800" dirty="0"/>
              <a:t>с тем </a:t>
            </a:r>
            <a:r>
              <a:rPr lang="ru-RU" sz="3800" dirty="0" smtClean="0"/>
              <a:t>или иным </a:t>
            </a:r>
            <a:r>
              <a:rPr lang="ru-RU" sz="3800" dirty="0"/>
              <a:t>учеником не только решает проблемы дисциплины, но также </a:t>
            </a:r>
            <a:r>
              <a:rPr lang="ru-RU" sz="3800" dirty="0" smtClean="0"/>
              <a:t>является темой </a:t>
            </a:r>
            <a:r>
              <a:rPr lang="ru-RU" sz="3800" dirty="0"/>
              <a:t>для общения с коллегами и родителями. Если родители понимают </a:t>
            </a:r>
            <a:r>
              <a:rPr lang="ru-RU" sz="3800" dirty="0" smtClean="0"/>
              <a:t>ваши проблемы </a:t>
            </a:r>
            <a:r>
              <a:rPr lang="ru-RU" sz="3800" dirty="0"/>
              <a:t>или даже разделяют их, если они готовы к психологической работе </a:t>
            </a:r>
            <a:r>
              <a:rPr lang="ru-RU" sz="3800" dirty="0" smtClean="0"/>
              <a:t>над собой</a:t>
            </a:r>
            <a:r>
              <a:rPr lang="ru-RU" sz="3800" dirty="0"/>
              <a:t>, то под вашим руководством они могут </a:t>
            </a:r>
            <a:r>
              <a:rPr lang="ru-RU" sz="3800" dirty="0" smtClean="0"/>
              <a:t>разработать свой </a:t>
            </a:r>
            <a:r>
              <a:rPr lang="ru-RU" sz="3800" dirty="0"/>
              <a:t>д</a:t>
            </a:r>
            <a:r>
              <a:rPr lang="ru-RU" sz="3800" dirty="0" smtClean="0"/>
              <a:t>омашний план действий </a:t>
            </a:r>
            <a:r>
              <a:rPr lang="ru-RU" sz="3800" dirty="0"/>
              <a:t>и тем самым не только помогать вам, но и решать </a:t>
            </a:r>
            <a:r>
              <a:rPr lang="ru-RU" sz="3800" dirty="0" smtClean="0"/>
              <a:t>собственные воспитательные </a:t>
            </a:r>
            <a:r>
              <a:rPr lang="ru-RU" sz="3800" dirty="0"/>
              <a:t>проблемы.</a:t>
            </a:r>
          </a:p>
          <a:p>
            <a:r>
              <a:rPr lang="ru-RU" sz="3800" dirty="0"/>
              <a:t>Работа по составлению и реализации Школьного плана действий приводит </a:t>
            </a:r>
            <a:r>
              <a:rPr lang="ru-RU" sz="3800" dirty="0" smtClean="0"/>
              <a:t>к выигрышу </a:t>
            </a:r>
            <a:r>
              <a:rPr lang="ru-RU" sz="3800" dirty="0"/>
              <a:t>всех участников учебно-воспитательного процесса.</a:t>
            </a:r>
          </a:p>
          <a:p>
            <a:pPr marL="0" indent="0">
              <a:buNone/>
            </a:pPr>
            <a:endParaRPr lang="ru-RU" sz="3800" dirty="0" smtClean="0"/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081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 привлечения внимания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Второклассник Сеня имеет тысячу и один такой МПВ: стучит карандашом </a:t>
            </a:r>
            <a:r>
              <a:rPr lang="ru-RU" dirty="0" smtClean="0"/>
              <a:t>по парте</a:t>
            </a:r>
            <a:r>
              <a:rPr lang="ru-RU" dirty="0"/>
              <a:t>, вертится и разговаривает, подставляет ножки ребятам у дверей туалета, </a:t>
            </a:r>
            <a:r>
              <a:rPr lang="ru-RU" dirty="0" smtClean="0"/>
              <a:t>на уроках </a:t>
            </a:r>
            <a:r>
              <a:rPr lang="ru-RU" dirty="0"/>
              <a:t>корчит рожи и закатывает глаза за спиной учительницы, часто </a:t>
            </a:r>
            <a:r>
              <a:rPr lang="ru-RU" dirty="0" smtClean="0"/>
              <a:t>использует слова</a:t>
            </a:r>
            <a:r>
              <a:rPr lang="ru-RU" dirty="0"/>
              <a:t>, которые его учительница узнала только в старших классах, </a:t>
            </a:r>
            <a:r>
              <a:rPr lang="ru-RU" dirty="0" smtClean="0"/>
              <a:t>постоянно подзывает </a:t>
            </a:r>
            <a:r>
              <a:rPr lang="ru-RU" dirty="0"/>
              <a:t>учителя и просит помочь себе, как только все </a:t>
            </a:r>
            <a:r>
              <a:rPr lang="ru-RU" dirty="0" smtClean="0"/>
              <a:t>получили самостоятельное </a:t>
            </a:r>
            <a:r>
              <a:rPr lang="ru-RU" dirty="0"/>
              <a:t>задание. </a:t>
            </a:r>
            <a:endParaRPr lang="ru-RU" dirty="0" smtClean="0"/>
          </a:p>
          <a:p>
            <a:r>
              <a:rPr lang="ru-RU" dirty="0" smtClean="0"/>
              <a:t>Третьеклассник Вова </a:t>
            </a:r>
            <a:r>
              <a:rPr lang="ru-RU" dirty="0"/>
              <a:t>не </a:t>
            </a:r>
            <a:r>
              <a:rPr lang="ru-RU" dirty="0" smtClean="0"/>
              <a:t>отказывается </a:t>
            </a:r>
            <a:r>
              <a:rPr lang="ru-RU" dirty="0"/>
              <a:t>выполнять ваши требования, но… </a:t>
            </a:r>
            <a:r>
              <a:rPr lang="ru-RU" dirty="0" smtClean="0"/>
              <a:t>делает </a:t>
            </a:r>
            <a:r>
              <a:rPr lang="ru-RU" dirty="0"/>
              <a:t>все в </a:t>
            </a:r>
            <a:r>
              <a:rPr lang="ru-RU" dirty="0" smtClean="0"/>
              <a:t>темпе, который </a:t>
            </a:r>
            <a:r>
              <a:rPr lang="ru-RU" dirty="0"/>
              <a:t>можно назвать «в-час-по-чайной-ложке». Все, что </a:t>
            </a:r>
            <a:r>
              <a:rPr lang="ru-RU" dirty="0" smtClean="0"/>
              <a:t>он должен делать, исполняется </a:t>
            </a:r>
            <a:r>
              <a:rPr lang="ru-RU" dirty="0"/>
              <a:t>медленно, потом еще медленнее, еле-еле. </a:t>
            </a:r>
            <a:r>
              <a:rPr lang="ru-RU" dirty="0" smtClean="0"/>
              <a:t>Он </a:t>
            </a:r>
            <a:r>
              <a:rPr lang="ru-RU" dirty="0"/>
              <a:t>только </a:t>
            </a:r>
            <a:r>
              <a:rPr lang="ru-RU" dirty="0" smtClean="0"/>
              <a:t>успевает открыть </a:t>
            </a:r>
            <a:r>
              <a:rPr lang="ru-RU" dirty="0"/>
              <a:t>тетрадь к тому времени, когда все уже решили три задачи. Вам </a:t>
            </a:r>
            <a:r>
              <a:rPr lang="ru-RU" dirty="0" smtClean="0"/>
              <a:t>кажется, что </a:t>
            </a:r>
            <a:r>
              <a:rPr lang="ru-RU" dirty="0"/>
              <a:t>вы «из болота тащите бегемота», и при этом вы знаете, что вне </a:t>
            </a:r>
            <a:r>
              <a:rPr lang="ru-RU" dirty="0" smtClean="0"/>
              <a:t>ситуации урока он </a:t>
            </a:r>
            <a:r>
              <a:rPr lang="ru-RU" dirty="0"/>
              <a:t>и </a:t>
            </a:r>
            <a:r>
              <a:rPr lang="ru-RU" dirty="0" smtClean="0"/>
              <a:t>реагирует</a:t>
            </a:r>
            <a:r>
              <a:rPr lang="ru-RU" dirty="0"/>
              <a:t>, и </a:t>
            </a:r>
            <a:r>
              <a:rPr lang="ru-RU" dirty="0" smtClean="0"/>
              <a:t>действует </a:t>
            </a:r>
            <a:r>
              <a:rPr lang="ru-RU" dirty="0"/>
              <a:t>совершенно нормально.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1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Природа поведения, направленного на привлечение внимания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Первая причина. </a:t>
            </a:r>
            <a:r>
              <a:rPr lang="ru-RU" dirty="0" smtClean="0"/>
              <a:t>Ребенок </a:t>
            </a:r>
            <a:r>
              <a:rPr lang="ru-RU" dirty="0"/>
              <a:t>научится получать больше </a:t>
            </a:r>
            <a:r>
              <a:rPr lang="ru-RU" dirty="0" smtClean="0"/>
              <a:t>внимания от взрослых, когда </a:t>
            </a:r>
            <a:r>
              <a:rPr lang="ru-RU" dirty="0"/>
              <a:t>он плохо, а не хорошо ведет себя</a:t>
            </a:r>
            <a:r>
              <a:rPr lang="ru-RU" dirty="0" smtClean="0"/>
              <a:t>?</a:t>
            </a:r>
          </a:p>
          <a:p>
            <a:r>
              <a:rPr lang="ru-RU" dirty="0"/>
              <a:t>Вторая причина — никто не учит ребенка, как попросить внимания в </a:t>
            </a:r>
            <a:r>
              <a:rPr lang="ru-RU" dirty="0" smtClean="0"/>
              <a:t>приемлемой манере</a:t>
            </a:r>
            <a:r>
              <a:rPr lang="ru-RU" dirty="0"/>
              <a:t>. Потребность во внимании — базовая психологическая потребность, </a:t>
            </a:r>
            <a:r>
              <a:rPr lang="ru-RU" dirty="0" smtClean="0"/>
              <a:t>такая же </a:t>
            </a:r>
            <a:r>
              <a:rPr lang="ru-RU" dirty="0"/>
              <a:t>как еда и питье с точки зрения физиологии</a:t>
            </a:r>
            <a:r>
              <a:rPr lang="ru-RU" dirty="0" smtClean="0"/>
              <a:t>.</a:t>
            </a:r>
          </a:p>
          <a:p>
            <a:r>
              <a:rPr lang="ru-RU" dirty="0"/>
              <a:t>Третья причина. Чем меньше внимания дома — тем больше </a:t>
            </a:r>
            <a:r>
              <a:rPr lang="ru-RU" dirty="0" smtClean="0"/>
              <a:t>вероятность поведения</a:t>
            </a:r>
            <a:r>
              <a:rPr lang="ru-RU" dirty="0"/>
              <a:t>, направленного на привлечение внимания в школе.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06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Принципы профилактики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Уделяйте много внимания тем, кто сегодня ведет себя хорошо. В два, три, </a:t>
            </a:r>
            <a:r>
              <a:rPr lang="ru-RU" dirty="0" smtClean="0"/>
              <a:t>десять раз </a:t>
            </a:r>
            <a:r>
              <a:rPr lang="ru-RU" dirty="0"/>
              <a:t>больше внимания за хорошее поведение, чем за плохое!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Научите своих учеников </a:t>
            </a:r>
            <a:r>
              <a:rPr lang="ru-RU" dirty="0"/>
              <a:t>просто и открыто просить внимания у учителей или класса, когда они </a:t>
            </a:r>
            <a:r>
              <a:rPr lang="ru-RU" dirty="0" smtClean="0"/>
              <a:t>в нем </a:t>
            </a:r>
            <a:r>
              <a:rPr lang="ru-RU" dirty="0"/>
              <a:t>особенно нуждаются. </a:t>
            </a:r>
          </a:p>
        </p:txBody>
      </p:sp>
    </p:spTree>
    <p:extLst>
      <p:ext uri="{BB962C8B-B14F-4D97-AF65-F5344CB8AC3E}">
        <p14:creationId xmlns:p14="http://schemas.microsoft.com/office/powerpoint/2010/main" val="22286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6944" y="692696"/>
            <a:ext cx="8229600" cy="1296144"/>
          </a:xfrm>
        </p:spPr>
        <p:txBody>
          <a:bodyPr>
            <a:noAutofit/>
          </a:bodyPr>
          <a:lstStyle/>
          <a:p>
            <a:r>
              <a:rPr lang="ru-RU" sz="3200" dirty="0"/>
              <a:t>Меры экстренного педагогического воздействия при поведении,</a:t>
            </a:r>
            <a:br>
              <a:rPr lang="ru-RU" sz="3200" dirty="0"/>
            </a:br>
            <a:r>
              <a:rPr lang="ru-RU" sz="3200" dirty="0"/>
              <a:t>направленном на привлечение внимания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Стратегия </a:t>
            </a:r>
            <a:r>
              <a:rPr lang="ru-RU" dirty="0"/>
              <a:t>1 Минимизация </a:t>
            </a:r>
            <a:r>
              <a:rPr lang="ru-RU" dirty="0" smtClean="0"/>
              <a:t>внимания</a:t>
            </a:r>
          </a:p>
          <a:p>
            <a:r>
              <a:rPr lang="ru-RU" dirty="0"/>
              <a:t>Игнорируйте такое поведение</a:t>
            </a:r>
            <a:r>
              <a:rPr lang="ru-RU" dirty="0" smtClean="0"/>
              <a:t>.</a:t>
            </a:r>
          </a:p>
          <a:p>
            <a:r>
              <a:rPr lang="ru-RU" dirty="0"/>
              <a:t>Установите зрительный контакт</a:t>
            </a:r>
            <a:r>
              <a:rPr lang="ru-RU" dirty="0" smtClean="0"/>
              <a:t>.</a:t>
            </a:r>
          </a:p>
          <a:p>
            <a:r>
              <a:rPr lang="ru-RU" dirty="0"/>
              <a:t>Встаньте рядом</a:t>
            </a:r>
            <a:r>
              <a:rPr lang="ru-RU" dirty="0" smtClean="0"/>
              <a:t>.</a:t>
            </a:r>
          </a:p>
          <a:p>
            <a:r>
              <a:rPr lang="ru-RU" dirty="0"/>
              <a:t>Упоминайте имя ученика</a:t>
            </a:r>
            <a:r>
              <a:rPr lang="ru-RU" dirty="0" smtClean="0"/>
              <a:t>.</a:t>
            </a:r>
          </a:p>
          <a:p>
            <a:r>
              <a:rPr lang="ru-RU" dirty="0"/>
              <a:t>Пошлите «секретный сигнал</a:t>
            </a:r>
            <a:r>
              <a:rPr lang="ru-RU" dirty="0" smtClean="0"/>
              <a:t>».</a:t>
            </a:r>
          </a:p>
          <a:p>
            <a:r>
              <a:rPr lang="ru-RU" dirty="0"/>
              <a:t>Делайте письменные замечания</a:t>
            </a:r>
            <a:r>
              <a:rPr lang="ru-RU" dirty="0" smtClean="0"/>
              <a:t>.</a:t>
            </a:r>
          </a:p>
          <a:p>
            <a:r>
              <a:rPr lang="ru-RU" dirty="0"/>
              <a:t>Формулируйте «Я-высказывания».</a:t>
            </a:r>
          </a:p>
        </p:txBody>
      </p:sp>
    </p:spTree>
    <p:extLst>
      <p:ext uri="{BB962C8B-B14F-4D97-AF65-F5344CB8AC3E}">
        <p14:creationId xmlns:p14="http://schemas.microsoft.com/office/powerpoint/2010/main" val="37834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980728"/>
            <a:ext cx="8229600" cy="936104"/>
          </a:xfrm>
        </p:spPr>
        <p:txBody>
          <a:bodyPr/>
          <a:lstStyle/>
          <a:p>
            <a:r>
              <a:rPr lang="ru-RU" dirty="0" smtClean="0"/>
              <a:t>Меры воздействия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Стратегия 2. Неожиданное </a:t>
            </a:r>
            <a:r>
              <a:rPr lang="ru-RU" dirty="0"/>
              <a:t>поведение</a:t>
            </a:r>
          </a:p>
          <a:p>
            <a:r>
              <a:rPr lang="ru-RU" dirty="0"/>
              <a:t>Выключите свет. Используйте музыкальный инструмент. Говорите тихим голосом.</a:t>
            </a:r>
          </a:p>
          <a:p>
            <a:r>
              <a:rPr lang="ru-RU" dirty="0"/>
              <a:t>Измените манеру речи. Говорите со стеной (или с портретом). Временно</a:t>
            </a:r>
          </a:p>
          <a:p>
            <a:r>
              <a:rPr lang="ru-RU" dirty="0"/>
              <a:t>прекратите вести урок.</a:t>
            </a:r>
          </a:p>
          <a:p>
            <a:pPr marL="0" indent="0">
              <a:buNone/>
            </a:pPr>
            <a:r>
              <a:rPr lang="ru-RU" dirty="0" smtClean="0"/>
              <a:t>Стратегия 3. Отвлечение </a:t>
            </a:r>
            <a:r>
              <a:rPr lang="ru-RU" dirty="0"/>
              <a:t>внимания ученика</a:t>
            </a:r>
          </a:p>
          <a:p>
            <a:r>
              <a:rPr lang="ru-RU" dirty="0"/>
              <a:t>Задавайте прямые вопросы. Попросите об одолжении. Измените деятельность.</a:t>
            </a:r>
          </a:p>
          <a:p>
            <a:pPr marL="0" indent="0">
              <a:buNone/>
            </a:pPr>
            <a:r>
              <a:rPr lang="ru-RU" dirty="0" smtClean="0"/>
              <a:t>Стратегия 4. Поощрение </a:t>
            </a:r>
            <a:r>
              <a:rPr lang="ru-RU" dirty="0"/>
              <a:t>хорошего </a:t>
            </a:r>
            <a:r>
              <a:rPr lang="ru-RU" dirty="0" smtClean="0"/>
              <a:t>поведения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422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Критерии эффективной коммуникации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Создание атмосферы доверия, безопасности, возможности диалога</a:t>
            </a:r>
          </a:p>
          <a:p>
            <a:r>
              <a:rPr lang="ru-RU" dirty="0"/>
              <a:t>Критерии эффективности общения – обеспечение развития:</a:t>
            </a:r>
          </a:p>
          <a:p>
            <a:pPr>
              <a:buFontTx/>
              <a:buChar char="-"/>
            </a:pPr>
            <a:r>
              <a:rPr lang="ru-RU" dirty="0"/>
              <a:t>самостоятельности</a:t>
            </a:r>
          </a:p>
          <a:p>
            <a:pPr>
              <a:buFontTx/>
              <a:buChar char="-"/>
            </a:pPr>
            <a:r>
              <a:rPr lang="ru-RU" dirty="0"/>
              <a:t>ответственности</a:t>
            </a:r>
          </a:p>
          <a:p>
            <a:pPr>
              <a:buFontTx/>
              <a:buChar char="-"/>
            </a:pPr>
            <a:r>
              <a:rPr lang="ru-RU" dirty="0"/>
              <a:t>осознанности</a:t>
            </a:r>
          </a:p>
          <a:p>
            <a:pPr>
              <a:buFontTx/>
              <a:buChar char="-"/>
            </a:pPr>
            <a:r>
              <a:rPr lang="ru-RU" dirty="0"/>
              <a:t>самоуважения</a:t>
            </a:r>
          </a:p>
          <a:p>
            <a:pPr>
              <a:buFontTx/>
              <a:buChar char="-"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50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80920" cy="1800200"/>
          </a:xfrm>
        </p:spPr>
        <p:txBody>
          <a:bodyPr>
            <a:noAutofit/>
          </a:bodyPr>
          <a:lstStyle/>
          <a:p>
            <a:r>
              <a:rPr lang="ru-RU" sz="4000" dirty="0" smtClean="0"/>
              <a:t>Типичные автоматизированные реакции педагогов на проблемы нарушения дисциплины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92896"/>
            <a:ext cx="8229600" cy="4525963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Предписывающие замечания </a:t>
            </a:r>
            <a:r>
              <a:rPr lang="ru-RU" dirty="0"/>
              <a:t>(команды, указания, угрозы, нотации, поучения, советы)</a:t>
            </a:r>
          </a:p>
          <a:p>
            <a:r>
              <a:rPr lang="ru-RU" dirty="0">
                <a:solidFill>
                  <a:srgbClr val="0070C0"/>
                </a:solidFill>
              </a:rPr>
              <a:t>Подавляющие замечания </a:t>
            </a:r>
            <a:r>
              <a:rPr lang="ru-RU" dirty="0"/>
              <a:t>(осуждение, критика, обзывание, насмешка, интерпретация, допрашивание, расследование)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18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/>
              <a:t>Методы и приемы эффективной педагогической коммуникации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dirty="0"/>
              <a:t>Установление терапевтических ограничений</a:t>
            </a:r>
          </a:p>
          <a:p>
            <a:pPr>
              <a:lnSpc>
                <a:spcPct val="90000"/>
              </a:lnSpc>
            </a:pPr>
            <a:r>
              <a:rPr lang="ru-RU" dirty="0"/>
              <a:t>Логические следствия</a:t>
            </a:r>
          </a:p>
          <a:p>
            <a:pPr>
              <a:lnSpc>
                <a:spcPct val="90000"/>
              </a:lnSpc>
            </a:pPr>
            <a:r>
              <a:rPr lang="ru-RU" dirty="0"/>
              <a:t>Облегчающее высказывание</a:t>
            </a:r>
          </a:p>
          <a:p>
            <a:pPr>
              <a:lnSpc>
                <a:spcPct val="90000"/>
              </a:lnSpc>
            </a:pPr>
            <a:r>
              <a:rPr lang="ru-RU" dirty="0"/>
              <a:t>Я-высказывание</a:t>
            </a:r>
          </a:p>
          <a:p>
            <a:pPr>
              <a:lnSpc>
                <a:spcPct val="90000"/>
              </a:lnSpc>
            </a:pPr>
            <a:r>
              <a:rPr lang="ru-RU" dirty="0"/>
              <a:t>Трехчастное замечание</a:t>
            </a:r>
          </a:p>
          <a:p>
            <a:pPr>
              <a:lnSpc>
                <a:spcPct val="90000"/>
              </a:lnSpc>
            </a:pPr>
            <a:r>
              <a:rPr lang="ru-RU" dirty="0"/>
              <a:t>Рефлексивное слушание (парафраз, редакция, вербализация)</a:t>
            </a:r>
          </a:p>
          <a:p>
            <a:pPr>
              <a:lnSpc>
                <a:spcPct val="90000"/>
              </a:lnSpc>
            </a:pPr>
            <a:r>
              <a:rPr lang="ru-RU" dirty="0"/>
              <a:t>Эмпатическое слушание</a:t>
            </a:r>
          </a:p>
          <a:p>
            <a:pPr>
              <a:lnSpc>
                <a:spcPct val="90000"/>
              </a:lnSpc>
            </a:pPr>
            <a:r>
              <a:rPr lang="ru-RU" dirty="0"/>
              <a:t>Активная пауза</a:t>
            </a:r>
          </a:p>
          <a:p>
            <a:r>
              <a:rPr lang="ru-RU" dirty="0"/>
              <a:t>Поддержка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08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Треугольник судьбы в педагогических отношениях</a:t>
            </a:r>
            <a:endParaRPr lang="ru-RU" dirty="0"/>
          </a:p>
        </p:txBody>
      </p:sp>
      <p:pic>
        <p:nvPicPr>
          <p:cNvPr id="4" name="Объект 3" descr="http://v-garmonii-s-soboi.ru/wp-content/uploads/2017/10/triangle2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48880"/>
            <a:ext cx="5826844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436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85184"/>
            <a:ext cx="8183880" cy="1296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Поддержка </a:t>
            </a:r>
            <a:r>
              <a:rPr lang="ru-RU" dirty="0"/>
              <a:t>- основа</a:t>
            </a:r>
            <a:br>
              <a:rPr lang="ru-RU" dirty="0"/>
            </a:br>
            <a:r>
              <a:rPr lang="ru-RU" dirty="0"/>
              <a:t>формирования уверенности в себе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3888845"/>
              </p:ext>
            </p:extLst>
          </p:nvPr>
        </p:nvGraphicFramePr>
        <p:xfrm>
          <a:off x="395536" y="476672"/>
          <a:ext cx="8352928" cy="4464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5854"/>
                <a:gridCol w="1885394"/>
                <a:gridCol w="2036850"/>
                <a:gridCol w="2614830"/>
              </a:tblGrid>
              <a:tr h="442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Вид поддержки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Язык поддержки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Психологический механизм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   Возможные ошибки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</a:tr>
              <a:tr h="8971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Указание на сильные стороны личности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«Пусть так, однако…», </a:t>
                      </a:r>
                      <a:endParaRPr lang="ru-RU" sz="900" dirty="0" smtClean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«</a:t>
                      </a:r>
                      <a:r>
                        <a:rPr lang="ru-RU" sz="900" dirty="0">
                          <a:effectLst/>
                        </a:rPr>
                        <a:t>Я знаю, что ты…».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Расширение взгляда человека на себя, переключение с негатива на позитив.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Сильная сторона личности, на </a:t>
                      </a:r>
                      <a:r>
                        <a:rPr lang="ru-RU" sz="900" dirty="0" smtClean="0">
                          <a:effectLst/>
                        </a:rPr>
                        <a:t>которую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вы </a:t>
                      </a:r>
                      <a:r>
                        <a:rPr lang="ru-RU" sz="900" dirty="0">
                          <a:effectLst/>
                        </a:rPr>
                        <a:t>указываете, </a:t>
                      </a:r>
                      <a:r>
                        <a:rPr lang="ru-RU" sz="900" dirty="0" smtClean="0">
                          <a:effectLst/>
                        </a:rPr>
                        <a:t> должна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реально </a:t>
                      </a:r>
                      <a:r>
                        <a:rPr lang="ru-RU" sz="900" dirty="0">
                          <a:effectLst/>
                        </a:rPr>
                        <a:t>существовать.</a:t>
                      </a:r>
                      <a:endParaRPr lang="ru-RU" sz="8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Нельзя льстить человеку.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</a:tr>
              <a:tr h="3866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Разрешение на ошибку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«Это бывает с каждым»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Снятие чувства вины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Покровительственный тон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</a:tr>
              <a:tr h="5567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Признание объективной сложной ситуации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«В такой ситуации другого выхода нет»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Снятие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личной </a:t>
                      </a:r>
                      <a:r>
                        <a:rPr lang="ru-RU" sz="900" dirty="0">
                          <a:effectLst/>
                        </a:rPr>
                        <a:t>ответственности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Драматизация ситуации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</a:tr>
              <a:tr h="3866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«Я такой же, как </a:t>
                      </a:r>
                      <a:r>
                        <a:rPr lang="ru-RU" sz="900" dirty="0" smtClean="0">
                          <a:effectLst/>
                        </a:rPr>
                        <a:t> ты</a:t>
                      </a:r>
                      <a:r>
                        <a:rPr lang="ru-RU" sz="900" dirty="0">
                          <a:effectLst/>
                        </a:rPr>
                        <a:t>»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«Я бы тоже так поступила»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Ощущение равенства позиций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«Перетягивание одеяла» на себя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</a:tr>
              <a:tr h="10673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Указание на положительные стороны ситуации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«Зато ты теперь имеешь такой опыт». «Хорошо, что это произошло сейчас, а не потом.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Изменение точки зрения на ситуацию. Взгляд на неудачу с положительной стороны.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Игнорирование значимости ситуации.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</a:tr>
              <a:tr h="7269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Предложение помощи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«Чем я могу тебе помочь?»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Ощущение заботы, готовности разделить ответственность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Решение проблемы вместо человека, который </a:t>
                      </a:r>
                      <a:r>
                        <a:rPr lang="ru-RU" sz="900" dirty="0" smtClean="0">
                          <a:effectLst/>
                        </a:rPr>
                        <a:t>нуждается </a:t>
                      </a:r>
                      <a:r>
                        <a:rPr lang="ru-RU" sz="900" dirty="0">
                          <a:effectLst/>
                        </a:rPr>
                        <a:t>в помощи.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967" marR="21967" marT="21967" marB="21967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800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29200"/>
            <a:ext cx="8183880" cy="8058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Принадлежность проблемы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Поведение детей можно разделить на две категории: то, которое действительно имеет ощутимый негативный эффект, и то, которое такового не имеет. </a:t>
            </a:r>
          </a:p>
          <a:p>
            <a:pPr marL="0" indent="0" algn="ctr">
              <a:buNone/>
            </a:pPr>
            <a:r>
              <a:rPr lang="ru-RU" sz="2800" dirty="0" smtClean="0"/>
              <a:t>Окно </a:t>
            </a:r>
            <a:r>
              <a:rPr lang="ru-RU" sz="2800" dirty="0" err="1" smtClean="0"/>
              <a:t>Т.Гордона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171158"/>
              </p:ext>
            </p:extLst>
          </p:nvPr>
        </p:nvGraphicFramePr>
        <p:xfrm>
          <a:off x="3059832" y="2708920"/>
          <a:ext cx="3312368" cy="2196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</a:tblGrid>
              <a:tr h="648072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Проблемы ребенка</a:t>
                      </a:r>
                      <a:endParaRPr lang="ru-RU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dirty="0" smtClean="0"/>
                        <a:t>Беспроблемная зона</a:t>
                      </a:r>
                      <a:endParaRPr lang="ru-RU" dirty="0"/>
                    </a:p>
                  </a:txBody>
                  <a:tcPr/>
                </a:tc>
              </a:tr>
              <a:tr h="828653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Проблемы взрослого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995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8229600" cy="7738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</a:t>
            </a:r>
            <a:r>
              <a:rPr lang="ru-RU" dirty="0"/>
              <a:t>выходить из треугольника судьбы.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4059896"/>
          </a:xfrm>
        </p:spPr>
        <p:txBody>
          <a:bodyPr>
            <a:normAutofit fontScale="85000" lnSpcReduction="20000"/>
          </a:bodyPr>
          <a:lstStyle/>
          <a:p>
            <a:pPr marL="109728" indent="0">
              <a:buNone/>
            </a:pPr>
            <a:endParaRPr lang="ru-RU" dirty="0" smtClean="0"/>
          </a:p>
          <a:p>
            <a:r>
              <a:rPr lang="ru-RU" dirty="0" err="1" smtClean="0"/>
              <a:t>Инверсировать</a:t>
            </a:r>
            <a:r>
              <a:rPr lang="ru-RU" dirty="0" smtClean="0"/>
              <a:t> роли:</a:t>
            </a:r>
            <a:r>
              <a:rPr lang="ru-RU" dirty="0"/>
              <a:t> </a:t>
            </a:r>
            <a:r>
              <a:rPr lang="ru-RU" dirty="0" smtClean="0"/>
              <a:t>Агрессор </a:t>
            </a:r>
            <a:r>
              <a:rPr lang="ru-RU" dirty="0"/>
              <a:t>должен стать для Вас </a:t>
            </a:r>
            <a:r>
              <a:rPr lang="ru-RU" dirty="0" smtClean="0"/>
              <a:t>Учителем. Спаситель </a:t>
            </a:r>
            <a:r>
              <a:rPr lang="ru-RU" dirty="0"/>
              <a:t>– Помощником или максимум – </a:t>
            </a:r>
            <a:r>
              <a:rPr lang="ru-RU" dirty="0" smtClean="0"/>
              <a:t>Проводником. А </a:t>
            </a:r>
            <a:r>
              <a:rPr lang="ru-RU" dirty="0"/>
              <a:t>Жертва – Учеником.</a:t>
            </a:r>
          </a:p>
          <a:p>
            <a:r>
              <a:rPr lang="ru-RU" dirty="0" smtClean="0"/>
              <a:t>Не </a:t>
            </a:r>
            <a:r>
              <a:rPr lang="ru-RU" dirty="0"/>
              <a:t>давайте скатываться </a:t>
            </a:r>
            <a:r>
              <a:rPr lang="ru-RU" dirty="0" smtClean="0"/>
              <a:t>детям и сами не скатывайтесь </a:t>
            </a:r>
            <a:r>
              <a:rPr lang="ru-RU" dirty="0"/>
              <a:t>в позицию </a:t>
            </a:r>
            <a:r>
              <a:rPr lang="ru-RU" dirty="0" smtClean="0"/>
              <a:t>жертвы</a:t>
            </a:r>
            <a:endParaRPr lang="ru-RU" dirty="0"/>
          </a:p>
          <a:p>
            <a:r>
              <a:rPr lang="ru-RU" dirty="0"/>
              <a:t>Три ключа: 1.переосмыслить происходящее (в любой ситуации есть свои плюсы); 2.разрулить происходящее (что можно сделать сейчас для разрешения ситуации); 3. Предупредить подобные ситуации на будущее.</a:t>
            </a:r>
          </a:p>
          <a:p>
            <a:pPr marL="109728" indent="0">
              <a:buNone/>
            </a:pPr>
            <a:r>
              <a:rPr lang="ru-RU" dirty="0"/>
              <a:t>Если реализуете хотя бы один вариант уже хорошо.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14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Конструктивное взаимодействие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Отказ от игры «кто виноват»</a:t>
            </a:r>
          </a:p>
          <a:p>
            <a:r>
              <a:rPr lang="ru-RU" sz="2800" dirty="0" smtClean="0"/>
              <a:t>Основные усилия на развитие партнерских отношений (усиление внутренней свободы обеих сторон)</a:t>
            </a:r>
          </a:p>
          <a:p>
            <a:r>
              <a:rPr lang="ru-RU" sz="2800" dirty="0" smtClean="0"/>
              <a:t>Вынос проблемы за пределы персоны</a:t>
            </a:r>
          </a:p>
          <a:p>
            <a:r>
              <a:rPr lang="ru-RU" sz="2800" dirty="0" smtClean="0"/>
              <a:t>Отказ от непосредственного, импульсивного поведения в пользу опосредованного ключевыми педагогическими задачами</a:t>
            </a:r>
          </a:p>
          <a:p>
            <a:r>
              <a:rPr lang="ru-RU" sz="2800" dirty="0" smtClean="0"/>
              <a:t>Понимание ученика и мотивов его поведения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3461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Три основных закона поведения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1-й </a:t>
            </a:r>
            <a:r>
              <a:rPr lang="ru-RU" dirty="0"/>
              <a:t>закон: Ученики </a:t>
            </a:r>
            <a:r>
              <a:rPr lang="ru-RU" dirty="0" smtClean="0"/>
              <a:t>выбирают определенное </a:t>
            </a:r>
            <a:r>
              <a:rPr lang="ru-RU" dirty="0"/>
              <a:t>поведение в </a:t>
            </a:r>
            <a:r>
              <a:rPr lang="ru-RU" dirty="0" smtClean="0"/>
              <a:t>определенных обстоятельствах.</a:t>
            </a:r>
          </a:p>
          <a:p>
            <a:r>
              <a:rPr lang="ru-RU" dirty="0"/>
              <a:t>2-й закон: Любое поведение учеников подчинено общей цели — чувствовать </a:t>
            </a:r>
            <a:r>
              <a:rPr lang="ru-RU" dirty="0" smtClean="0"/>
              <a:t>себя принадлежащими </a:t>
            </a:r>
            <a:r>
              <a:rPr lang="ru-RU" dirty="0"/>
              <a:t>к школьной жизни.</a:t>
            </a:r>
          </a:p>
          <a:p>
            <a:r>
              <a:rPr lang="ru-RU" dirty="0"/>
              <a:t>3-й закон: Нарушая дисциплину, ученик осознает, что ведет себя неправильно, </a:t>
            </a:r>
            <a:r>
              <a:rPr lang="ru-RU" dirty="0" smtClean="0"/>
              <a:t>но может </a:t>
            </a:r>
            <a:r>
              <a:rPr lang="ru-RU" dirty="0"/>
              <a:t>не осознавать, что за этим нарушением стоит одна из четырех </a:t>
            </a:r>
            <a:r>
              <a:rPr lang="ru-RU" dirty="0" smtClean="0"/>
              <a:t>целей: привлечение внимания, власть, месть, </a:t>
            </a:r>
            <a:r>
              <a:rPr lang="ru-RU" dirty="0"/>
              <a:t>избегание неудачи.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65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Школьный план действий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3100" dirty="0"/>
              <a:t>Шаг № 1 Объективное описание поведения ребенка.</a:t>
            </a:r>
          </a:p>
          <a:p>
            <a:r>
              <a:rPr lang="ru-RU" sz="3100" dirty="0"/>
              <a:t>Шаг № 2 Понимание мотива «плохого» поведения.</a:t>
            </a:r>
          </a:p>
          <a:p>
            <a:r>
              <a:rPr lang="ru-RU" sz="3100" dirty="0"/>
              <a:t>Шаг № 3 Выбор техники педагогического вмешательства для </a:t>
            </a:r>
            <a:r>
              <a:rPr lang="ru-RU" sz="3100" dirty="0" smtClean="0"/>
              <a:t>экстренного прекращения </a:t>
            </a:r>
            <a:r>
              <a:rPr lang="ru-RU" sz="3100" dirty="0"/>
              <a:t>«выходки» на уроке.</a:t>
            </a:r>
          </a:p>
          <a:p>
            <a:r>
              <a:rPr lang="ru-RU" sz="3100" dirty="0"/>
              <a:t>Шаг № 4 Разработка стратегии и тактики поддержки </a:t>
            </a:r>
            <a:r>
              <a:rPr lang="ru-RU" sz="3100" dirty="0" smtClean="0"/>
              <a:t>ученика для </a:t>
            </a:r>
            <a:r>
              <a:rPr lang="ru-RU" sz="3100" dirty="0"/>
              <a:t>повышения его самоуважения.</a:t>
            </a:r>
          </a:p>
          <a:p>
            <a:r>
              <a:rPr lang="ru-RU" sz="3100" dirty="0"/>
              <a:t>Шаг № 5 Включение родителей и коллег-педагогов в реализацию </a:t>
            </a:r>
            <a:r>
              <a:rPr lang="ru-RU" sz="3100" dirty="0" smtClean="0"/>
              <a:t>конкретного ШПД</a:t>
            </a:r>
            <a:r>
              <a:rPr lang="ru-RU" sz="31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37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Шаг 1 Объективное описание поведения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Собирать и точно формулировать факты. </a:t>
            </a:r>
            <a:endParaRPr lang="ru-RU" dirty="0" smtClean="0"/>
          </a:p>
          <a:p>
            <a:r>
              <a:rPr lang="ru-RU" dirty="0" smtClean="0"/>
              <a:t>Избегать </a:t>
            </a:r>
            <a:r>
              <a:rPr lang="ru-RU" dirty="0"/>
              <a:t>субъективных оценок.</a:t>
            </a:r>
          </a:p>
          <a:p>
            <a:r>
              <a:rPr lang="ru-RU" dirty="0"/>
              <a:t>Составлять конкретные, а не общие описания того где, когда, как часто и </a:t>
            </a:r>
            <a:r>
              <a:rPr lang="ru-RU" dirty="0" smtClean="0"/>
              <a:t>что конкретно </a:t>
            </a:r>
            <a:r>
              <a:rPr lang="ru-RU" dirty="0"/>
              <a:t>делал ученик. Слова «всегда», «никогда», «ничего», «все время» </a:t>
            </a:r>
            <a:r>
              <a:rPr lang="ru-RU" dirty="0" smtClean="0"/>
              <a:t>не могут </a:t>
            </a:r>
            <a:r>
              <a:rPr lang="ru-RU" dirty="0"/>
              <a:t>фигурировать в объективном описании поведения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Будьте объективными и аккуратными вдвойне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292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Шаг 2 Определение мотива нарушения дисциплины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/>
              <a:t>Привлечение внимания </a:t>
            </a:r>
            <a:r>
              <a:rPr lang="ru-RU" dirty="0" smtClean="0"/>
              <a:t>—некоторые </a:t>
            </a:r>
            <a:r>
              <a:rPr lang="ru-RU" dirty="0"/>
              <a:t>ученики </a:t>
            </a:r>
            <a:r>
              <a:rPr lang="ru-RU" dirty="0" smtClean="0"/>
              <a:t>выбирают «плохое</a:t>
            </a:r>
            <a:r>
              <a:rPr lang="ru-RU" dirty="0"/>
              <a:t>» поведение, </a:t>
            </a:r>
            <a:r>
              <a:rPr lang="ru-RU" dirty="0" smtClean="0"/>
              <a:t>чтобы получить </a:t>
            </a:r>
            <a:r>
              <a:rPr lang="ru-RU" dirty="0"/>
              <a:t>особое </a:t>
            </a:r>
            <a:r>
              <a:rPr lang="ru-RU" dirty="0" smtClean="0"/>
              <a:t>внимание учителя.</a:t>
            </a:r>
          </a:p>
          <a:p>
            <a:r>
              <a:rPr lang="ru-RU" b="1" dirty="0"/>
              <a:t>Власть</a:t>
            </a:r>
            <a:r>
              <a:rPr lang="ru-RU" dirty="0"/>
              <a:t> — некоторые </a:t>
            </a:r>
            <a:r>
              <a:rPr lang="ru-RU" dirty="0" smtClean="0"/>
              <a:t>ученики «плохо</a:t>
            </a:r>
            <a:r>
              <a:rPr lang="ru-RU" dirty="0"/>
              <a:t>» ведут себя, потому </a:t>
            </a:r>
            <a:r>
              <a:rPr lang="ru-RU" dirty="0" smtClean="0"/>
              <a:t>что для </a:t>
            </a:r>
            <a:r>
              <a:rPr lang="ru-RU" dirty="0"/>
              <a:t>них важно быть </a:t>
            </a:r>
            <a:r>
              <a:rPr lang="ru-RU" dirty="0" smtClean="0"/>
              <a:t>главными. Они </a:t>
            </a:r>
            <a:r>
              <a:rPr lang="ru-RU" dirty="0"/>
              <a:t>пытаются установить </a:t>
            </a:r>
            <a:r>
              <a:rPr lang="ru-RU" dirty="0" smtClean="0"/>
              <a:t>свою власть </a:t>
            </a:r>
            <a:r>
              <a:rPr lang="ru-RU" dirty="0"/>
              <a:t>над учителем, над всем классом. Своим поведением они </a:t>
            </a:r>
            <a:r>
              <a:rPr lang="ru-RU" dirty="0" smtClean="0"/>
              <a:t>фактически говорят</a:t>
            </a:r>
            <a:r>
              <a:rPr lang="ru-RU" dirty="0"/>
              <a:t>: «Ты мне ничего не сделаешь</a:t>
            </a:r>
            <a:r>
              <a:rPr lang="ru-RU" dirty="0" smtClean="0"/>
              <a:t>».</a:t>
            </a:r>
          </a:p>
          <a:p>
            <a:r>
              <a:rPr lang="ru-RU" b="1" dirty="0"/>
              <a:t>Месть </a:t>
            </a:r>
            <a:r>
              <a:rPr lang="ru-RU" dirty="0"/>
              <a:t>— для некоторых учеников главной целью их присутствия в </a:t>
            </a:r>
            <a:r>
              <a:rPr lang="ru-RU" dirty="0" smtClean="0"/>
              <a:t>классе становится </a:t>
            </a:r>
            <a:r>
              <a:rPr lang="ru-RU" dirty="0"/>
              <a:t>месть за реальную или вымышленную обиду. Мстить они могут </a:t>
            </a:r>
            <a:r>
              <a:rPr lang="ru-RU" dirty="0" smtClean="0"/>
              <a:t>как учителю</a:t>
            </a:r>
            <a:r>
              <a:rPr lang="ru-RU" dirty="0"/>
              <a:t>, так и кому-то из ребят или всему миру</a:t>
            </a:r>
            <a:r>
              <a:rPr lang="ru-RU" dirty="0" smtClean="0"/>
              <a:t>.</a:t>
            </a:r>
          </a:p>
          <a:p>
            <a:r>
              <a:rPr lang="ru-RU" b="1" dirty="0"/>
              <a:t>Избегание неудачи </a:t>
            </a:r>
            <a:r>
              <a:rPr lang="ru-RU" dirty="0"/>
              <a:t>— некоторые ученики так боятся повторить свое </a:t>
            </a:r>
            <a:r>
              <a:rPr lang="ru-RU" dirty="0" smtClean="0"/>
              <a:t>поражение, неудачу</a:t>
            </a:r>
            <a:r>
              <a:rPr lang="ru-RU" dirty="0"/>
              <a:t>, что предпочитают ничего не делать. Им кажется, что они </a:t>
            </a:r>
            <a:r>
              <a:rPr lang="ru-RU" dirty="0" smtClean="0"/>
              <a:t>не удовлетворяют </a:t>
            </a:r>
            <a:r>
              <a:rPr lang="ru-RU" dirty="0"/>
              <a:t>требованиям учителей, родителей или своим </a:t>
            </a:r>
            <a:r>
              <a:rPr lang="ru-RU" dirty="0" smtClean="0"/>
              <a:t>собственным чрезмерно </a:t>
            </a:r>
            <a:r>
              <a:rPr lang="ru-RU" dirty="0"/>
              <a:t>завышенным требованиям. Они мечтают, чтобы все оставили их </a:t>
            </a:r>
            <a:r>
              <a:rPr lang="ru-RU" dirty="0" smtClean="0"/>
              <a:t>в покое</a:t>
            </a:r>
            <a:r>
              <a:rPr lang="ru-RU" dirty="0"/>
              <a:t>, и оказываются в изоляции, неприступные и «непробиваемые» </a:t>
            </a:r>
            <a:r>
              <a:rPr lang="ru-RU" dirty="0" smtClean="0"/>
              <a:t>никакими методическими </a:t>
            </a:r>
            <a:r>
              <a:rPr lang="ru-RU" dirty="0"/>
              <a:t>ухищрениями педагога.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046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Шаг 3 Выбор техники педагогического вмешательства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Педагогическое воздействие </a:t>
            </a:r>
            <a:r>
              <a:rPr lang="ru-RU" dirty="0"/>
              <a:t>преследует две цели - остановить неприемлемое поведение в </a:t>
            </a:r>
            <a:r>
              <a:rPr lang="ru-RU" dirty="0" smtClean="0"/>
              <a:t>тот момент</a:t>
            </a:r>
            <a:r>
              <a:rPr lang="ru-RU" dirty="0"/>
              <a:t>, когда оно имеет место, и повлиять на выбор учеником </a:t>
            </a:r>
            <a:r>
              <a:rPr lang="ru-RU" dirty="0" smtClean="0"/>
              <a:t>более приемлемого </a:t>
            </a:r>
            <a:r>
              <a:rPr lang="ru-RU" dirty="0"/>
              <a:t>поведения в будущем</a:t>
            </a:r>
            <a:r>
              <a:rPr lang="ru-RU" dirty="0" smtClean="0"/>
              <a:t>. Оно должно быть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а</a:t>
            </a:r>
            <a:r>
              <a:rPr lang="ru-RU" dirty="0" smtClean="0"/>
              <a:t>)«Быстрым</a:t>
            </a:r>
            <a:r>
              <a:rPr lang="ru-RU" dirty="0"/>
              <a:t>» - не значит импульсивным, спонтанным Это ни в коем случае </a:t>
            </a:r>
            <a:r>
              <a:rPr lang="ru-RU" dirty="0" smtClean="0"/>
              <a:t>не должна </a:t>
            </a:r>
            <a:r>
              <a:rPr lang="ru-RU" dirty="0"/>
              <a:t>быть агрессивная реакция. Она просто должна остановить </a:t>
            </a:r>
            <a:r>
              <a:rPr lang="ru-RU" dirty="0" smtClean="0"/>
              <a:t>проступок здесь </a:t>
            </a:r>
            <a:r>
              <a:rPr lang="ru-RU" dirty="0"/>
              <a:t>и сейчас</a:t>
            </a:r>
          </a:p>
          <a:p>
            <a:pPr marL="0" indent="0">
              <a:buNone/>
            </a:pPr>
            <a:r>
              <a:rPr lang="ru-RU" dirty="0"/>
              <a:t>б</a:t>
            </a:r>
            <a:r>
              <a:rPr lang="ru-RU" dirty="0" smtClean="0"/>
              <a:t>)«Верным</a:t>
            </a:r>
            <a:r>
              <a:rPr lang="ru-RU" dirty="0"/>
              <a:t>» - означает учитывающим истинную цель «плохого» поведения ребенка.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361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427</TotalTime>
  <Words>1464</Words>
  <Application>Microsoft Office PowerPoint</Application>
  <PresentationFormat>Экран (4:3)</PresentationFormat>
  <Paragraphs>143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Городская</vt:lpstr>
      <vt:lpstr>Психология трудного поведения</vt:lpstr>
      <vt:lpstr>Треугольник судьбы в педагогических отношениях</vt:lpstr>
      <vt:lpstr> Как выходить из треугольника судьбы. </vt:lpstr>
      <vt:lpstr>Конструктивное взаимодействие</vt:lpstr>
      <vt:lpstr>Три основных закона поведения</vt:lpstr>
      <vt:lpstr>Школьный план действий</vt:lpstr>
      <vt:lpstr>Шаг 1 Объективное описание поведения</vt:lpstr>
      <vt:lpstr>Шаг 2 Определение мотива нарушения дисциплины</vt:lpstr>
      <vt:lpstr>Шаг 3 Выбор техники педагогического вмешательства</vt:lpstr>
      <vt:lpstr>  Шаг 4. Разработка стратегии поддержки ученика для повышения его самоуважения </vt:lpstr>
      <vt:lpstr>    Шаг 5 Включение родителей и коллег-педагогов в реализацию школьного плана действий </vt:lpstr>
      <vt:lpstr>Пример привлечения внимания</vt:lpstr>
      <vt:lpstr>Природа поведения, направленного на привлечение внимания</vt:lpstr>
      <vt:lpstr>Принципы профилактики</vt:lpstr>
      <vt:lpstr>Меры экстренного педагогического воздействия при поведении, направленном на привлечение внимания </vt:lpstr>
      <vt:lpstr>Меры воздействия</vt:lpstr>
      <vt:lpstr>Критерии эффективной коммуникации</vt:lpstr>
      <vt:lpstr>Типичные автоматизированные реакции педагогов на проблемы нарушения дисциплины</vt:lpstr>
      <vt:lpstr>Методы и приемы эффективной педагогической коммуникации</vt:lpstr>
      <vt:lpstr>Поддержка - основа формирования уверенности в себе </vt:lpstr>
      <vt:lpstr>Принадлежность проблемы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Психология трудного поведения</dc:title>
  <dc:creator>1</dc:creator>
  <cp:lastModifiedBy>1</cp:lastModifiedBy>
  <cp:revision>26</cp:revision>
  <dcterms:created xsi:type="dcterms:W3CDTF">2018-12-03T02:27:01Z</dcterms:created>
  <dcterms:modified xsi:type="dcterms:W3CDTF">2018-12-12T04:49:03Z</dcterms:modified>
</cp:coreProperties>
</file>